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308" r:id="rId9"/>
    <p:sldId id="309" r:id="rId10"/>
    <p:sldId id="298" r:id="rId11"/>
    <p:sldId id="264" r:id="rId12"/>
    <p:sldId id="292" r:id="rId13"/>
    <p:sldId id="299" r:id="rId14"/>
    <p:sldId id="265" r:id="rId15"/>
    <p:sldId id="291" r:id="rId16"/>
    <p:sldId id="300" r:id="rId17"/>
    <p:sldId id="266" r:id="rId18"/>
    <p:sldId id="301" r:id="rId19"/>
    <p:sldId id="267" r:id="rId20"/>
    <p:sldId id="302" r:id="rId21"/>
    <p:sldId id="268" r:id="rId22"/>
    <p:sldId id="269" r:id="rId23"/>
    <p:sldId id="303" r:id="rId24"/>
    <p:sldId id="305" r:id="rId25"/>
    <p:sldId id="271" r:id="rId26"/>
    <p:sldId id="290" r:id="rId27"/>
    <p:sldId id="304" r:id="rId28"/>
    <p:sldId id="273" r:id="rId29"/>
    <p:sldId id="274" r:id="rId30"/>
    <p:sldId id="293" r:id="rId31"/>
    <p:sldId id="283" r:id="rId32"/>
    <p:sldId id="275" r:id="rId33"/>
    <p:sldId id="284" r:id="rId34"/>
    <p:sldId id="294" r:id="rId35"/>
    <p:sldId id="295" r:id="rId36"/>
    <p:sldId id="296" r:id="rId37"/>
    <p:sldId id="297" r:id="rId38"/>
    <p:sldId id="281" r:id="rId39"/>
    <p:sldId id="310" r:id="rId40"/>
    <p:sldId id="306" r:id="rId41"/>
    <p:sldId id="30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4" autoAdjust="0"/>
    <p:restoredTop sz="86406" autoAdjust="0"/>
  </p:normalViewPr>
  <p:slideViewPr>
    <p:cSldViewPr snapToObjects="1">
      <p:cViewPr>
        <p:scale>
          <a:sx n="60" d="100"/>
          <a:sy n="60" d="100"/>
        </p:scale>
        <p:origin x="-594" y="-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9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9" d="100"/>
          <a:sy n="69" d="100"/>
        </p:scale>
        <p:origin x="-3165" y="-7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Super Heroes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3/28/2014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0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Proposal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8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4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0" y="5600700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0" y="2914701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78" y="228600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0" y="3553338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88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88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Some Like it Hot ? </a:t>
            </a:r>
            <a:r>
              <a:rPr lang="en-US" sz="800" dirty="0" smtClean="0">
                <a:latin typeface="Anime Ace 2.0 BB" pitchFamily="50" charset="0"/>
              </a:rPr>
              <a:t>Thermal Feedback </a:t>
            </a:r>
            <a:r>
              <a:rPr lang="en-US" sz="800" dirty="0">
                <a:latin typeface="Anime Ace 2.0 BB" pitchFamily="50" charset="0"/>
              </a:rPr>
              <a:t>for Mobile </a:t>
            </a:r>
            <a:r>
              <a:rPr lang="en-US" sz="800" dirty="0" smtClean="0">
                <a:latin typeface="Anime Ace 2.0 BB" pitchFamily="50" charset="0"/>
              </a:rPr>
              <a:t>Devices”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G. Wilson, M.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S. A. Brewster, and S. A. Hughes,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2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0"/>
            <a:ext cx="2793384" cy="324500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1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49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0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5" y="5688687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5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9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09"/>
            <a:ext cx="2560320" cy="259419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“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back”</a:t>
            </a:r>
          </a:p>
          <a:p>
            <a:pPr algn="r"/>
            <a:r>
              <a:rPr lang="nb-NO" sz="800" dirty="0">
                <a:latin typeface="Anime Ace 2.0 BB" pitchFamily="50" charset="0"/>
              </a:rPr>
              <a:t>L. A. Jones, J. Kunkel, and E. Piateski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5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89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0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0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5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30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1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43600" y="204604"/>
            <a:ext cx="29718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86100" y="195079"/>
            <a:ext cx="27432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0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6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1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0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K. Iwasaki, T. Miyaki, and J. </a:t>
            </a:r>
            <a:r>
              <a:rPr lang="pl-PL" sz="800" dirty="0" smtClean="0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2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6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1" y="3709437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7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““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E. Paulos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1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2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9375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7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1"/>
            <a:ext cx="3415888" cy="24367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6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704724"/>
            <a:ext cx="3415888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Y. </a:t>
            </a:r>
            <a:r>
              <a:rPr lang="en-US" sz="800" dirty="0" err="1">
                <a:latin typeface="Anime Ace 2.0 BB" panose="02000503000000020004" pitchFamily="2" charset="0"/>
              </a:rPr>
              <a:t>Danilov</a:t>
            </a:r>
            <a:r>
              <a:rPr lang="en-US" sz="800" dirty="0">
                <a:latin typeface="Anime Ace 2.0 BB" panose="02000503000000020004" pitchFamily="2" charset="0"/>
              </a:rPr>
              <a:t> and M. Tyler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6" y="2404642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Eyeborg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Neil </a:t>
            </a:r>
            <a:r>
              <a:rPr lang="en-US" sz="800" dirty="0" err="1">
                <a:latin typeface="Anime Ace 2.0 BB" panose="02000503000000020004" pitchFamily="2" charset="0"/>
              </a:rPr>
              <a:t>Harbisson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5831" y="3543300"/>
            <a:ext cx="40832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10523" r="49706" b="50865"/>
          <a:stretch/>
        </p:blipFill>
        <p:spPr bwMode="auto">
          <a:xfrm>
            <a:off x="219331" y="4048301"/>
            <a:ext cx="3895469" cy="256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19115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7900" y="114300"/>
            <a:ext cx="27051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43499" y="114300"/>
            <a:ext cx="38546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3400" y="3543300"/>
            <a:ext cx="46547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599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742" y="3657600"/>
            <a:ext cx="224904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7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7" t="9461" r="5669" b="58233"/>
          <a:stretch/>
        </p:blipFill>
        <p:spPr bwMode="auto">
          <a:xfrm>
            <a:off x="2327313" y="914400"/>
            <a:ext cx="2473288" cy="168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0" t="41392" r="1425" b="8481"/>
          <a:stretch/>
        </p:blipFill>
        <p:spPr bwMode="auto">
          <a:xfrm>
            <a:off x="5600700" y="359403"/>
            <a:ext cx="2971800" cy="28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74984" y="228598"/>
            <a:ext cx="1485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Speed…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9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6243" r="40048" b="11793"/>
          <a:stretch/>
        </p:blipFill>
        <p:spPr bwMode="auto">
          <a:xfrm>
            <a:off x="5073442" y="3615896"/>
            <a:ext cx="3374884" cy="30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475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New senses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2" y="3476531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1" y="217170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69"/>
            <a:ext cx="2780707" cy="25793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7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29" y="2971798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69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599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8"/>
            <a:ext cx="1668780" cy="208277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51"/>
    </mc:Choice>
    <mc:Fallback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neuroplasticity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ability of the brain to assimilate new input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2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64"/>
    </mc:Choice>
    <mc:Fallback>
      <p:transition spd="slow" advTm="6526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0092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" t="9561" r="55016" b="43334"/>
          <a:stretch/>
        </p:blipFill>
        <p:spPr bwMode="auto">
          <a:xfrm>
            <a:off x="800100" y="367253"/>
            <a:ext cx="2965784" cy="26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6300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7" t="10409" r="4123" b="47284"/>
          <a:stretch/>
        </p:blipFill>
        <p:spPr bwMode="auto">
          <a:xfrm>
            <a:off x="4800600" y="331158"/>
            <a:ext cx="4000500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49108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0092" y="3441032"/>
            <a:ext cx="6220708" cy="31883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0" t="55990" r="17297" b="8019"/>
          <a:stretch/>
        </p:blipFill>
        <p:spPr bwMode="auto">
          <a:xfrm>
            <a:off x="342899" y="3657600"/>
            <a:ext cx="5799221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2900" y="3514787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0500" y="6057900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5100" y="3441032"/>
            <a:ext cx="2448808" cy="26168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0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020308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t="9649" r="61184" b="56578"/>
          <a:stretch/>
        </p:blipFill>
        <p:spPr bwMode="auto">
          <a:xfrm>
            <a:off x="366963" y="1600200"/>
            <a:ext cx="2604837" cy="22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8"/>
            <a:ext cx="3314700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2" t="9930" r="9769" b="48267"/>
          <a:stretch/>
        </p:blipFill>
        <p:spPr bwMode="auto">
          <a:xfrm>
            <a:off x="5743172" y="1028700"/>
            <a:ext cx="29376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43172" y="280053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2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1" t="21958" r="32878" b="7245"/>
          <a:stretch/>
        </p:blipFill>
        <p:spPr bwMode="auto">
          <a:xfrm>
            <a:off x="2364205" y="1353554"/>
            <a:ext cx="3952373" cy="542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8735308" cy="6423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" y="342900"/>
            <a:ext cx="8177421" cy="61330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0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0"/>
    </mc:Choice>
    <mc:Fallback xmlns=""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Digital Synesthesia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Personal interpretation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2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7359" r="65200" b="54790"/>
          <a:stretch/>
        </p:blipFill>
        <p:spPr bwMode="auto">
          <a:xfrm>
            <a:off x="342900" y="237977"/>
            <a:ext cx="2830002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</a:t>
            </a:r>
            <a:r>
              <a:rPr lang="en-US" sz="1100" dirty="0" err="1" smtClean="0">
                <a:latin typeface="Anime Ace 2.0 BB" pitchFamily="50" charset="0"/>
              </a:rPr>
              <a:t>conection</a:t>
            </a:r>
            <a:r>
              <a:rPr lang="en-US" sz="1100" dirty="0" smtClean="0">
                <a:latin typeface="Anime Ace 2.0 BB" pitchFamily="50" charset="0"/>
              </a:rPr>
              <a:t>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33923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49552" r="65851" b="2199"/>
          <a:stretch/>
        </p:blipFill>
        <p:spPr bwMode="auto">
          <a:xfrm>
            <a:off x="685800" y="3691041"/>
            <a:ext cx="2195763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8601" y="3685025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43300" y="114300"/>
            <a:ext cx="5372100" cy="662002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2" t="5093" r="2727" b="5885"/>
          <a:stretch/>
        </p:blipFill>
        <p:spPr bwMode="auto">
          <a:xfrm>
            <a:off x="3657600" y="694824"/>
            <a:ext cx="5149813" cy="56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343400" y="265402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89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831" y="1028700"/>
            <a:ext cx="4311869" cy="2628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5831" y="3771900"/>
            <a:ext cx="4311869" cy="2971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8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0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0" y="2514600"/>
            <a:ext cx="4437530" cy="228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54768" y="5029200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05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1" t="6057" r="3613" b="57101"/>
          <a:stretch/>
        </p:blipFill>
        <p:spPr bwMode="auto">
          <a:xfrm>
            <a:off x="328585" y="1210998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8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10356" r="50459" b="52802"/>
          <a:stretch/>
        </p:blipFill>
        <p:spPr bwMode="auto">
          <a:xfrm>
            <a:off x="370696" y="4327935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2" t="46674" r="25034" b="9143"/>
          <a:stretch/>
        </p:blipFill>
        <p:spPr bwMode="auto">
          <a:xfrm>
            <a:off x="5473641" y="2628900"/>
            <a:ext cx="3116179" cy="206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54768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0" y="190028"/>
            <a:ext cx="3996160" cy="30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287" y="25146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i:</a:t>
            </a:r>
          </a:p>
          <a:p>
            <a:r>
              <a:rPr lang="es-US" sz="1100" dirty="0" smtClean="0">
                <a:latin typeface="Anime Ace 2.0 BB" pitchFamily="50" charset="0"/>
              </a:rPr>
              <a:t>Compare natural and artificial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2287" y="362708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iii:</a:t>
            </a:r>
          </a:p>
          <a:p>
            <a:r>
              <a:rPr lang="en-US" sz="1100" dirty="0" smtClean="0">
                <a:latin typeface="Anime Ace 2.0 BB" pitchFamily="50" charset="0"/>
              </a:rPr>
              <a:t>New senses with unknown 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6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2628900"/>
            <a:ext cx="176371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ii:</a:t>
            </a:r>
          </a:p>
          <a:p>
            <a:r>
              <a:rPr lang="es-US" sz="1100" dirty="0" smtClean="0">
                <a:latin typeface="Anime Ace 2.0 BB" pitchFamily="50" charset="0"/>
              </a:rPr>
              <a:t>New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r>
              <a:rPr lang="es-US" sz="1100" dirty="0" smtClean="0">
                <a:latin typeface="Anime Ace 2.0 BB" pitchFamily="50" charset="0"/>
              </a:rPr>
              <a:t> in a </a:t>
            </a:r>
            <a:r>
              <a:rPr lang="en-US" sz="1100" dirty="0" smtClean="0">
                <a:latin typeface="Anime Ace 2.0 BB" pitchFamily="50" charset="0"/>
              </a:rPr>
              <a:t>known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iv:</a:t>
            </a:r>
          </a:p>
          <a:p>
            <a:r>
              <a:rPr lang="en-US" sz="1100" dirty="0" smtClean="0">
                <a:latin typeface="Anime Ace 2.0 BB" pitchFamily="50" charset="0"/>
              </a:rPr>
              <a:t>Generalizing projections of synesthetic design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219680"/>
            <a:ext cx="2743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11"/>
    </mc:Choice>
    <mc:Fallback xmlns="">
      <p:transition spd="slow" advTm="9421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86100" y="114300"/>
            <a:ext cx="29718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865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t="18860" r="10967" b="35892"/>
          <a:stretch/>
        </p:blipFill>
        <p:spPr bwMode="auto">
          <a:xfrm>
            <a:off x="225443" y="4420589"/>
            <a:ext cx="4121113" cy="18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287" y="3627085"/>
            <a:ext cx="18351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will hold a tray and locate various objects on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to organize the objects according to weight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4700" y="25146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glove with a pressure sensor…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8395" y="2514600"/>
            <a:ext cx="18351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on the tip of the ring finger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Discreet or continuous?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the user find discreet signals better than a </a:t>
            </a:r>
            <a:r>
              <a:rPr lang="en-US" sz="1100" dirty="0" err="1" smtClean="0">
                <a:latin typeface="Anime Ace 2.0 BB" pitchFamily="50" charset="0"/>
              </a:rPr>
              <a:t>continous</a:t>
            </a:r>
            <a:r>
              <a:rPr lang="en-US" sz="1100" dirty="0" smtClean="0">
                <a:latin typeface="Anime Ace 2.0 BB" pitchFamily="50" charset="0"/>
              </a:rPr>
              <a:t> changing signal?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this depend on the experience?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874377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augmentation?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benefit of the artificial sense over the natural sense when used together?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4123238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substitution?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3721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accurate is the digital sense in comparison to the natural sense?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t="972" r="24641" b="40230"/>
          <a:stretch/>
        </p:blipFill>
        <p:spPr bwMode="auto">
          <a:xfrm>
            <a:off x="174459" y="1445166"/>
            <a:ext cx="1377616" cy="14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Head Band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205747"/>
            <a:ext cx="4393580" cy="342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658" y="88905"/>
            <a:ext cx="33909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2400300"/>
            <a:ext cx="33718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3205747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4935019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Outward IR sensors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3298195"/>
            <a:ext cx="2400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Set up a group activity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6300" y="3298195"/>
            <a:ext cx="1828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will have an advantage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4835" y="50292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Detecting the stress level of the others</a:t>
            </a:r>
          </a:p>
        </p:txBody>
      </p:sp>
      <p:pic>
        <p:nvPicPr>
          <p:cNvPr id="21" name="Picture 2" descr="C:\Documents and Settings\Santiago\My Documents\PhDThesis\Presentations\Proposal\Sketches\(20)NewSen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4756005"/>
            <a:ext cx="2810436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senses?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does the user perform when having access to a new sense?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098758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accurate is the digital sense in the context?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4572000"/>
            <a:ext cx="8572500" cy="13619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substitution?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phantom sense feeling?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difference depending on the user’s familiarity with the task?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8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63"/>
    </mc:Choice>
    <mc:Fallback xmlns="">
      <p:transition spd="slow" advTm="4396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2070" r="3544" b="8635"/>
          <a:stretch/>
        </p:blipFill>
        <p:spPr bwMode="auto">
          <a:xfrm>
            <a:off x="4312506" y="3695101"/>
            <a:ext cx="4578825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1" t="15408" r="10771" b="5179"/>
          <a:stretch/>
        </p:blipFill>
        <p:spPr bwMode="auto">
          <a:xfrm>
            <a:off x="114300" y="3695101"/>
            <a:ext cx="3960482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Neck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responds to location…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9300" y="2514600"/>
            <a:ext cx="3086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the glass infrastructure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57700" y="57150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 </a:t>
            </a:r>
            <a:r>
              <a:rPr lang="en-US" sz="1100" dirty="0" err="1" smtClean="0">
                <a:latin typeface="Anime Ace 2.0 BB" pitchFamily="50" charset="0"/>
              </a:rPr>
              <a:t>doppellab</a:t>
            </a:r>
            <a:r>
              <a:rPr lang="en-US" sz="1100" dirty="0" smtClean="0">
                <a:latin typeface="Anime Ace 2.0 BB" pitchFamily="50" charset="0"/>
              </a:rPr>
              <a:t> to interact with the user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5750" y="3771900"/>
            <a:ext cx="22288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Interact with the lab</a:t>
            </a:r>
          </a:p>
        </p:txBody>
      </p:sp>
    </p:spTree>
    <p:extLst>
      <p:ext uri="{BB962C8B-B14F-4D97-AF65-F5344CB8AC3E}">
        <p14:creationId xmlns:p14="http://schemas.microsoft.com/office/powerpoint/2010/main" val="2694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84"/>
    </mc:Choice>
    <mc:Fallback xmlns="">
      <p:transition spd="slow" advTm="103684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Human development?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When learning a new sense, are children better at it than adults?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509292"/>
            <a:ext cx="85725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fast to users understand the new stimuli?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it depend on the activity or the feedback?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00"/>
    </mc:Choice>
    <mc:Fallback xmlns="">
      <p:transition spd="slow" advTm="413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7145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Design thinking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" y="3123564"/>
            <a:ext cx="1714500" cy="350583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43100" y="914399"/>
            <a:ext cx="7086600" cy="571499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:\Documents and Settings\Santiago\My Documents\PhDThesis\Presentations\Proposal\Sketches\Saplin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" t="45116" r="75271" b="12669"/>
          <a:stretch/>
        </p:blipFill>
        <p:spPr bwMode="auto">
          <a:xfrm>
            <a:off x="174459" y="3314700"/>
            <a:ext cx="1568661" cy="319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4458" y="3298195"/>
            <a:ext cx="1082842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From Sapling…</a:t>
            </a:r>
          </a:p>
        </p:txBody>
      </p:sp>
      <p:pic>
        <p:nvPicPr>
          <p:cNvPr id="12" name="Picture 2" descr="C:\Documents and Settings\Santiago\My Documents\PhDThesis\Presentations\Proposal\Sketches\Sapl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1" t="18628" r="15098" b="22455"/>
          <a:stretch/>
        </p:blipFill>
        <p:spPr bwMode="auto">
          <a:xfrm>
            <a:off x="2057400" y="1021554"/>
            <a:ext cx="6826461" cy="54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057400" y="1042863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smtClean="0">
                <a:latin typeface="Anime Ace 2.0 BB" pitchFamily="50" charset="0"/>
              </a:rPr>
              <a:t>to tree</a:t>
            </a:r>
            <a:endParaRPr lang="en-US" sz="1100" dirty="0" smtClean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6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8"/>
    </mc:Choice>
    <mc:Fallback xmlns="">
      <p:transition spd="slow" advTm="2835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timeline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836" y="1874726"/>
            <a:ext cx="85725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anose="02000503000000020004" pitchFamily="2" charset="0"/>
              </a:rPr>
              <a:t>PHASE ONE (JANUARY - FEBRUARY)</a:t>
            </a:r>
          </a:p>
          <a:p>
            <a:r>
              <a:rPr lang="en-US" sz="1100" dirty="0">
                <a:latin typeface="Anime Ace 2.0 BB" panose="02000503000000020004" pitchFamily="2" charset="0"/>
              </a:rPr>
              <a:t>This stage is dealing with the final contexts that will be developed to prove my thesis as well as</a:t>
            </a:r>
          </a:p>
          <a:p>
            <a:r>
              <a:rPr lang="en-US" sz="1100" dirty="0">
                <a:latin typeface="Anime Ace 2.0 BB" panose="02000503000000020004" pitchFamily="2" charset="0"/>
              </a:rPr>
              <a:t>getting the proposal submitted and approved by MASCOM and defended.</a:t>
            </a:r>
            <a:endParaRPr lang="en-US" sz="1100" dirty="0">
              <a:latin typeface="Anime Ace 2.0 BB" panose="0200050300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836" y="2982643"/>
            <a:ext cx="8572500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anose="02000503000000020004" pitchFamily="2" charset="0"/>
              </a:rPr>
              <a:t>PHASE TWO (FEBRUARY - APRIL)</a:t>
            </a:r>
          </a:p>
          <a:p>
            <a:r>
              <a:rPr lang="en-US" sz="1100" dirty="0">
                <a:latin typeface="Anime Ace 2.0 BB" panose="02000503000000020004" pitchFamily="2" charset="0"/>
              </a:rPr>
              <a:t>This is the development stage. Fabrication and initial testing will be made of each of the</a:t>
            </a:r>
          </a:p>
          <a:p>
            <a:r>
              <a:rPr lang="en-US" sz="1100" dirty="0">
                <a:latin typeface="Anime Ace 2.0 BB" panose="02000503000000020004" pitchFamily="2" charset="0"/>
              </a:rPr>
              <a:t>systems for the contexts chosen. Extra attention will be put on the mobility of the system and</a:t>
            </a:r>
          </a:p>
          <a:p>
            <a:r>
              <a:rPr lang="en-US" sz="1100" dirty="0">
                <a:latin typeface="Anime Ace 2.0 BB" panose="02000503000000020004" pitchFamily="2" charset="0"/>
              </a:rPr>
              <a:t>its future deployment outside the lab. User testing on the first stage will begin.</a:t>
            </a:r>
            <a:endParaRPr lang="en-US" sz="1100" dirty="0">
              <a:latin typeface="Anime Ace 2.0 BB" panose="0200050300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9836" y="4259838"/>
            <a:ext cx="85725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anose="02000503000000020004" pitchFamily="2" charset="0"/>
              </a:rPr>
              <a:t>PHASE THREE (MAY - JUNE)</a:t>
            </a:r>
          </a:p>
          <a:p>
            <a:r>
              <a:rPr lang="en-US" sz="1100" dirty="0">
                <a:latin typeface="Anime Ace 2.0 BB" panose="02000503000000020004" pitchFamily="2" charset="0"/>
              </a:rPr>
              <a:t>User Testing will be done for the second and third stages.</a:t>
            </a:r>
            <a:endParaRPr lang="en-US" sz="1100" dirty="0">
              <a:latin typeface="Anime Ace 2.0 BB" panose="02000503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836" y="5029200"/>
            <a:ext cx="85725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nime Ace 2.0 BB" panose="02000503000000020004" pitchFamily="2" charset="0"/>
              </a:rPr>
              <a:t>PHASE FOUR (JULY - AUGUST)</a:t>
            </a:r>
          </a:p>
          <a:p>
            <a:r>
              <a:rPr lang="en-US" sz="1100" dirty="0">
                <a:latin typeface="Anime Ace 2.0 BB" panose="02000503000000020004" pitchFamily="2" charset="0"/>
              </a:rPr>
              <a:t>Thesis writing and defense.</a:t>
            </a:r>
            <a:endParaRPr lang="en-US" sz="1100" dirty="0">
              <a:latin typeface="Anime Ace 2.0 BB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7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831" y="114300"/>
            <a:ext cx="3511769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5831" y="1943100"/>
            <a:ext cx="3511769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71901" y="114300"/>
            <a:ext cx="171449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5831" y="3429000"/>
            <a:ext cx="6597869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0"/>
            <a:ext cx="2145632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" t="10343" r="44090" b="56218"/>
          <a:stretch/>
        </p:blipFill>
        <p:spPr bwMode="auto">
          <a:xfrm>
            <a:off x="342900" y="258679"/>
            <a:ext cx="3249252" cy="15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1" t="4455" r="1711" b="34636"/>
          <a:stretch/>
        </p:blipFill>
        <p:spPr bwMode="auto">
          <a:xfrm>
            <a:off x="3839401" y="457200"/>
            <a:ext cx="1579498" cy="201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48045" r="13961" b="5721"/>
          <a:stretch/>
        </p:blipFill>
        <p:spPr bwMode="auto">
          <a:xfrm>
            <a:off x="249302" y="3543300"/>
            <a:ext cx="6386114" cy="30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44359" r="77591" b="31716"/>
          <a:stretch/>
        </p:blipFill>
        <p:spPr bwMode="auto">
          <a:xfrm>
            <a:off x="6900111" y="3489158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t="48613" r="58593" b="27462"/>
          <a:stretch/>
        </p:blipFill>
        <p:spPr bwMode="auto">
          <a:xfrm>
            <a:off x="6900111" y="5086350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14565" r="-1" b="23775"/>
          <a:stretch/>
        </p:blipFill>
        <p:spPr bwMode="auto">
          <a:xfrm>
            <a:off x="685800" y="2043112"/>
            <a:ext cx="2640932" cy="118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05740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7"/>
            <a:ext cx="32385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UNDERSTANDING OUR WORLD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conclusions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0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0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Santiago\My Documents\PhDThesis\Presentations\Proposal\Sketches\(5)MorethanSens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0" y="86591"/>
            <a:ext cx="8650940" cy="668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 - what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More info than can be sensed, in the world</a:t>
            </a:r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45720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Waves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0" y="528682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58000" y="25146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8000" y="45720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86200" y="600164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56417" y="1828800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43500" y="1828800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56417" y="3491164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43500" y="3491164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374980" y="2137905"/>
            <a:ext cx="908639" cy="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3973556" y="946729"/>
            <a:ext cx="1196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714" y="71482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714" y="3429000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7272" y="71482"/>
            <a:ext cx="4378985" cy="660073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 t="34211" r="22819" b="6579"/>
          <a:stretch/>
        </p:blipFill>
        <p:spPr bwMode="auto">
          <a:xfrm>
            <a:off x="5372100" y="347119"/>
            <a:ext cx="3092298" cy="61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14300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t="11708" r="63039" b="59378"/>
          <a:stretch/>
        </p:blipFill>
        <p:spPr bwMode="auto">
          <a:xfrm>
            <a:off x="228600" y="175745"/>
            <a:ext cx="4162926" cy="30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4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55000" r="61031" b="16086"/>
          <a:stretch/>
        </p:blipFill>
        <p:spPr bwMode="auto">
          <a:xfrm>
            <a:off x="186743" y="3553306"/>
            <a:ext cx="4162926" cy="30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00500" y="1028700"/>
            <a:ext cx="2836264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771900" y="2743200"/>
            <a:ext cx="2171700" cy="1828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303228" y="1257300"/>
            <a:ext cx="897672" cy="1371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 - why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Physical connection to the world by-pass device and cognition.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5"/>
    </mc:Choice>
    <mc:Fallback xmlns="">
      <p:transition spd="slow" advTm="3008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429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470" y="1600200"/>
            <a:ext cx="695213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Basic research on thermal and vibration recognition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70" y="2171700"/>
            <a:ext cx="420893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New interfaces in mobile devices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470" y="2743200"/>
            <a:ext cx="306593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Sensory substitution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470" y="3314700"/>
            <a:ext cx="329453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New sensory experiences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470" y="3886200"/>
            <a:ext cx="306593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Situational awareness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04" y="4457700"/>
            <a:ext cx="2120231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neuroplasticity</a:t>
            </a:r>
            <a:endParaRPr lang="en-US" sz="14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6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2"/>
    </mc:Choice>
    <mc:Fallback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228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470" y="1600200"/>
            <a:ext cx="695213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Basic research on thermal and vibration recognition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70" y="2171700"/>
            <a:ext cx="420893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New interfaces in mobile devices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470" y="2743200"/>
            <a:ext cx="306593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Sensory substitution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470" y="3314700"/>
            <a:ext cx="329453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New sensory experiences</a:t>
            </a:r>
            <a:endParaRPr lang="en-US" sz="14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72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10322</TotalTime>
  <Words>1609</Words>
  <Application>Microsoft Office PowerPoint</Application>
  <PresentationFormat>On-screen Show (4:3)</PresentationFormat>
  <Paragraphs>286</Paragraphs>
  <Slides>41</Slides>
  <Notes>18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Intro - what</vt:lpstr>
      <vt:lpstr>PowerPoint Presentation</vt:lpstr>
      <vt:lpstr>Intro - why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Synesthesia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HP Authorized Customer</cp:lastModifiedBy>
  <cp:revision>80</cp:revision>
  <dcterms:created xsi:type="dcterms:W3CDTF">2014-03-17T17:40:58Z</dcterms:created>
  <dcterms:modified xsi:type="dcterms:W3CDTF">2014-03-28T21:07:10Z</dcterms:modified>
</cp:coreProperties>
</file>